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4"/>
    <p:restoredTop sz="81039"/>
  </p:normalViewPr>
  <p:slideViewPr>
    <p:cSldViewPr snapToGrid="0" snapToObjects="1">
      <p:cViewPr varScale="1">
        <p:scale>
          <a:sx n="50" d="100"/>
          <a:sy n="50" d="100"/>
        </p:scale>
        <p:origin x="1768" y="168"/>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218AA-B8E5-444C-8EDB-6DB2983182BC}"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10ED3-198A-EC4E-9182-C6824600F47D}" type="slidenum">
              <a:rPr lang="en-US" smtClean="0"/>
              <a:t>‹#›</a:t>
            </a:fld>
            <a:endParaRPr lang="en-US"/>
          </a:p>
        </p:txBody>
      </p:sp>
    </p:spTree>
    <p:extLst>
      <p:ext uri="{BB962C8B-B14F-4D97-AF65-F5344CB8AC3E}">
        <p14:creationId xmlns:p14="http://schemas.microsoft.com/office/powerpoint/2010/main" val="7908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10ED3-198A-EC4E-9182-C6824600F47D}" type="slidenum">
              <a:rPr lang="en-US" smtClean="0"/>
              <a:t>1</a:t>
            </a:fld>
            <a:endParaRPr lang="en-US"/>
          </a:p>
        </p:txBody>
      </p:sp>
    </p:spTree>
    <p:extLst>
      <p:ext uri="{BB962C8B-B14F-4D97-AF65-F5344CB8AC3E}">
        <p14:creationId xmlns:p14="http://schemas.microsoft.com/office/powerpoint/2010/main" val="107872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most successful way to facilitate change in others is with the ABC model:</a:t>
            </a:r>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 accept them </a:t>
            </a:r>
          </a:p>
          <a:p>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 believe in them</a:t>
            </a:r>
          </a:p>
          <a:p>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 commit them to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10</a:t>
            </a:fld>
            <a:endParaRPr lang="en-US"/>
          </a:p>
        </p:txBody>
      </p:sp>
    </p:spTree>
    <p:extLst>
      <p:ext uri="{BB962C8B-B14F-4D97-AF65-F5344CB8AC3E}">
        <p14:creationId xmlns:p14="http://schemas.microsoft.com/office/powerpoint/2010/main" val="11609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patient God, help me slow down, quiet my mind and heart, and listen to you and others.  Help me to accept others when they don’t agree with what I say or do and to be ready to hear their opinions and ideas. Forgive me for being anxious and angry when others do things differently than I would. Help me to understand that You have made us all unique and that is okay. Thank You for Your limitless patience with me. Bless me with patience and acceptance of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11</a:t>
            </a:fld>
            <a:endParaRPr lang="en-US"/>
          </a:p>
        </p:txBody>
      </p:sp>
    </p:spTree>
    <p:extLst>
      <p:ext uri="{BB962C8B-B14F-4D97-AF65-F5344CB8AC3E}">
        <p14:creationId xmlns:p14="http://schemas.microsoft.com/office/powerpoint/2010/main" val="84534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PATIENT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2</a:t>
            </a:fld>
            <a:endParaRPr lang="en-US"/>
          </a:p>
        </p:txBody>
      </p:sp>
    </p:spTree>
    <p:extLst>
      <p:ext uri="{BB962C8B-B14F-4D97-AF65-F5344CB8AC3E}">
        <p14:creationId xmlns:p14="http://schemas.microsoft.com/office/powerpoint/2010/main" val="202453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4094"/>
            <a:ext cx="2626659" cy="1969994"/>
          </a:xfrm>
        </p:spPr>
      </p:sp>
      <p:sp>
        <p:nvSpPr>
          <p:cNvPr id="3" name="Notes Placeholder 2"/>
          <p:cNvSpPr>
            <a:spLocks noGrp="1"/>
          </p:cNvSpPr>
          <p:nvPr>
            <p:ph type="body" idx="1"/>
          </p:nvPr>
        </p:nvSpPr>
        <p:spPr>
          <a:xfrm>
            <a:off x="685800" y="2598646"/>
            <a:ext cx="5486400" cy="3600450"/>
          </a:xfrm>
        </p:spPr>
        <p:txBody>
          <a:bodyPr/>
          <a:lstStyle/>
          <a:p>
            <a:r>
              <a:rPr lang="en-US" sz="1200" kern="1200" dirty="0" smtClean="0">
                <a:solidFill>
                  <a:schemeClr val="tx1"/>
                </a:solidFill>
                <a:effectLst/>
                <a:latin typeface="+mn-lt"/>
                <a:ea typeface="+mn-ea"/>
                <a:cs typeface="+mn-cs"/>
              </a:rPr>
              <a:t>“’Martha, Martha,’ the Lord answered, ‘you are worried and upset about many things, </a:t>
            </a:r>
          </a:p>
          <a:p>
            <a:r>
              <a:rPr lang="en-US" sz="1200" kern="1200" dirty="0" smtClean="0">
                <a:solidFill>
                  <a:schemeClr val="tx1"/>
                </a:solidFill>
                <a:effectLst/>
                <a:latin typeface="+mn-lt"/>
                <a:ea typeface="+mn-ea"/>
                <a:cs typeface="+mn-cs"/>
              </a:rPr>
              <a:t>but few things are needed—or indeed only one. </a:t>
            </a:r>
          </a:p>
          <a:p>
            <a:r>
              <a:rPr lang="en-US" sz="1200" kern="1200" dirty="0" smtClean="0">
                <a:solidFill>
                  <a:schemeClr val="tx1"/>
                </a:solidFill>
                <a:effectLst/>
                <a:latin typeface="+mn-lt"/>
                <a:ea typeface="+mn-ea"/>
                <a:cs typeface="+mn-cs"/>
              </a:rPr>
              <a:t>Mary has chosen what is better, and it will not be taken away from her.’” </a:t>
            </a:r>
          </a:p>
          <a:p>
            <a:r>
              <a:rPr lang="en-US" sz="1200" kern="1200" dirty="0" smtClean="0">
                <a:solidFill>
                  <a:schemeClr val="tx1"/>
                </a:solidFill>
                <a:effectLst/>
                <a:latin typeface="+mn-lt"/>
                <a:ea typeface="+mn-ea"/>
                <a:cs typeface="+mn-cs"/>
              </a:rPr>
              <a:t>Luke 10:41, 42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story of Mary and Martha has many lessons for us. If we read this story with open minds and hearts, we can learn many good things, including how to be a patient woman (see Luke 10:38-42).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story has been told for centuries. These two women represent the world of women who have very different personalities. Jesus loved both women. They were like family to Him, and He showed them respect and compassion. If we read the story carefully, we can see how Jesus taught Martha to be patient, to be quiet in her heart, and to spend more time listening than being busy or even talking too much. It also teaches us to be considerate of others by accepting them for who they are and doing our best to support them.</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about Martha. She was a woman who had more to do than she could possibly get done in one day. Think about her experience when Jesus came to visit—how anxious she was to please. Yet her sister Mary appeared to be lazy. Perhaps Martha was thinking, “</a:t>
            </a:r>
            <a:r>
              <a:rPr lang="en-US" sz="1200" i="1" kern="1200" dirty="0" smtClean="0">
                <a:solidFill>
                  <a:schemeClr val="tx1"/>
                </a:solidFill>
                <a:effectLst/>
                <a:latin typeface="+mn-lt"/>
                <a:ea typeface="+mn-ea"/>
                <a:cs typeface="+mn-cs"/>
              </a:rPr>
              <a:t>What a lazy sister I have. I wish she were more like me—hardworking, busy, organized, dependable. I wish she would change.”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contrast, consider Mary. She concentrated on what Jesus said while sitting at His feet absorbing the lessons He shared. She was not even aware of Martha’s frustration. So Martha became impatient and interrupted the conversation, asking Jesus to tell Mary to come and help 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Others were displeased with what Mary did at the feet of Jesus. That time she anointed His feet with expensive perfume at the dinner given in His honor following the resurrection of Lazarus (Matthew 26:6-13; John 12:1-7).</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A710ED3-198A-EC4E-9182-C6824600F47D}" type="slidenum">
              <a:rPr lang="en-US" smtClean="0"/>
              <a:t>3</a:t>
            </a:fld>
            <a:endParaRPr lang="en-US"/>
          </a:p>
        </p:txBody>
      </p:sp>
    </p:spTree>
    <p:extLst>
      <p:ext uri="{BB962C8B-B14F-4D97-AF65-F5344CB8AC3E}">
        <p14:creationId xmlns:p14="http://schemas.microsoft.com/office/powerpoint/2010/main" val="159331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 at the disciples. They were indignant, but didn’t notice how Jesus felt. They probably thought,</a:t>
            </a:r>
            <a:r>
              <a:rPr lang="en-US" sz="1200" i="1" kern="1200" dirty="0" smtClean="0">
                <a:solidFill>
                  <a:schemeClr val="tx1"/>
                </a:solidFill>
                <a:effectLst/>
                <a:latin typeface="+mn-lt"/>
                <a:ea typeface="+mn-ea"/>
                <a:cs typeface="+mn-cs"/>
              </a:rPr>
              <a:t> “Look at her as a servant at His feet! She should be more aware of social appropriateness. And she has no concept of the value of that needless action.”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Watch Judas Iscariot. He complained, “What a waste of costly perfume. The money for this could have been used to help the poor.” But he didn’t really care about the poor. He probably thought, </a:t>
            </a:r>
            <a:r>
              <a:rPr lang="en-US" sz="1200" i="1" kern="1200" dirty="0" smtClean="0">
                <a:solidFill>
                  <a:schemeClr val="tx1"/>
                </a:solidFill>
                <a:effectLst/>
                <a:latin typeface="+mn-lt"/>
                <a:ea typeface="+mn-ea"/>
                <a:cs typeface="+mn-cs"/>
              </a:rPr>
              <a:t>“She should be more like me—shrewd, careful, a wise investor, intelligent, good with money.”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created each of us as unique individuals. People’s temperaments and personalities differ widely. Reading about the different personality types can help us better understand ourselves and be more patient with those of different temperaments.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should not be impatient with those who do not have the same temperament as ours. Life will be pleasanter when we learn to accept and appreciate other people for what they are—special in God’s sight.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4</a:t>
            </a:fld>
            <a:endParaRPr lang="en-US"/>
          </a:p>
        </p:txBody>
      </p:sp>
    </p:spTree>
    <p:extLst>
      <p:ext uri="{BB962C8B-B14F-4D97-AF65-F5344CB8AC3E}">
        <p14:creationId xmlns:p14="http://schemas.microsoft.com/office/powerpoint/2010/main" val="155543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ACCEPTING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because people are different from us—in habits, ideas, personality or beliefs—doesn’t make them wrong. The way we approach life, our particular temperament and personality, is related to our DNA (</a:t>
            </a:r>
            <a:r>
              <a:rPr lang="en-US" sz="1200" i="1" kern="1200" dirty="0" smtClean="0">
                <a:solidFill>
                  <a:schemeClr val="tx1"/>
                </a:solidFill>
                <a:effectLst/>
                <a:latin typeface="+mn-lt"/>
                <a:ea typeface="+mn-ea"/>
                <a:cs typeface="+mn-cs"/>
              </a:rPr>
              <a:t>a molecule called deoxyribonucleic acid (</a:t>
            </a:r>
            <a:r>
              <a:rPr lang="en-US" sz="1200" b="1" i="1" kern="1200" dirty="0" smtClean="0">
                <a:solidFill>
                  <a:schemeClr val="tx1"/>
                </a:solidFill>
                <a:effectLst/>
                <a:latin typeface="+mn-lt"/>
                <a:ea typeface="+mn-ea"/>
                <a:cs typeface="+mn-cs"/>
              </a:rPr>
              <a:t>DNA</a:t>
            </a:r>
            <a:r>
              <a:rPr lang="en-US" sz="1200" i="1" kern="1200" dirty="0" smtClean="0">
                <a:solidFill>
                  <a:schemeClr val="tx1"/>
                </a:solidFill>
                <a:effectLst/>
                <a:latin typeface="+mn-lt"/>
                <a:ea typeface="+mn-ea"/>
                <a:cs typeface="+mn-cs"/>
              </a:rPr>
              <a:t>), which contains the biological instructions that make each species unique</a:t>
            </a:r>
            <a:r>
              <a:rPr lang="en-US" sz="1200" kern="1200" dirty="0" smtClean="0">
                <a:solidFill>
                  <a:schemeClr val="tx1"/>
                </a:solidFill>
                <a:effectLst/>
                <a:latin typeface="+mn-lt"/>
                <a:ea typeface="+mn-ea"/>
                <a:cs typeface="+mn-cs"/>
              </a:rPr>
              <a:t>), the very genes that God put together in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realize that we are not responsible for the way other people are or behave, it takes a lot of pressure off.  It is liberating to realize that God created us as unique individuals, and we don’t have to conform to someone else’s ideas, but neither should we expect others to conform to 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5</a:t>
            </a:fld>
            <a:endParaRPr lang="en-US"/>
          </a:p>
        </p:txBody>
      </p:sp>
    </p:spTree>
    <p:extLst>
      <p:ext uri="{BB962C8B-B14F-4D97-AF65-F5344CB8AC3E}">
        <p14:creationId xmlns:p14="http://schemas.microsoft.com/office/powerpoint/2010/main" val="136467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ACCEPT, BELIEVE, COMMIT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may tend to be critical of others, but there are steps we can take to become less judgmental.  Above all, we need to look to Christ as our example.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a:t>
            </a:r>
            <a:r>
              <a:rPr lang="en-US" sz="1200" i="1" kern="1200" dirty="0" smtClean="0">
                <a:solidFill>
                  <a:schemeClr val="tx1"/>
                </a:solidFill>
                <a:effectLst/>
                <a:latin typeface="+mn-lt"/>
                <a:ea typeface="+mn-ea"/>
                <a:cs typeface="+mn-cs"/>
              </a:rPr>
              <a:t>accepted</a:t>
            </a:r>
            <a:r>
              <a:rPr lang="en-US" sz="1200" kern="1200" dirty="0" smtClean="0">
                <a:solidFill>
                  <a:schemeClr val="tx1"/>
                </a:solidFill>
                <a:effectLst/>
                <a:latin typeface="+mn-lt"/>
                <a:ea typeface="+mn-ea"/>
                <a:cs typeface="+mn-cs"/>
              </a:rPr>
              <a:t> Mary just as she was, with her weaknesses and her strengths. He loved her completely.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a:t>
            </a:r>
            <a:r>
              <a:rPr lang="en-US" sz="1200" i="1" kern="1200" dirty="0" smtClean="0">
                <a:solidFill>
                  <a:schemeClr val="tx1"/>
                </a:solidFill>
                <a:effectLst/>
                <a:latin typeface="+mn-lt"/>
                <a:ea typeface="+mn-ea"/>
                <a:cs typeface="+mn-cs"/>
              </a:rPr>
              <a:t>believed</a:t>
            </a:r>
            <a:r>
              <a:rPr lang="en-US" sz="1200" kern="1200" dirty="0" smtClean="0">
                <a:solidFill>
                  <a:schemeClr val="tx1"/>
                </a:solidFill>
                <a:effectLst/>
                <a:latin typeface="+mn-lt"/>
                <a:ea typeface="+mn-ea"/>
                <a:cs typeface="+mn-cs"/>
              </a:rPr>
              <a:t> in Mary and could see the hope and beauty inside her. He was positive.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a:t>
            </a:r>
            <a:r>
              <a:rPr lang="en-US" sz="1200" i="1" kern="1200" dirty="0" smtClean="0">
                <a:solidFill>
                  <a:schemeClr val="tx1"/>
                </a:solidFill>
                <a:effectLst/>
                <a:latin typeface="+mn-lt"/>
                <a:ea typeface="+mn-ea"/>
                <a:cs typeface="+mn-cs"/>
              </a:rPr>
              <a:t>committed</a:t>
            </a:r>
            <a:r>
              <a:rPr lang="en-US" sz="1200" kern="1200" dirty="0" smtClean="0">
                <a:solidFill>
                  <a:schemeClr val="tx1"/>
                </a:solidFill>
                <a:effectLst/>
                <a:latin typeface="+mn-lt"/>
                <a:ea typeface="+mn-ea"/>
                <a:cs typeface="+mn-cs"/>
              </a:rPr>
              <a:t> her to God. Jesus lifted her from despair and ruin. He prayed for 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of experiences in your life where acceptance and love have saved the day and turned people to Christ.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6</a:t>
            </a:fld>
            <a:endParaRPr lang="en-US"/>
          </a:p>
        </p:txBody>
      </p:sp>
    </p:spTree>
    <p:extLst>
      <p:ext uri="{BB962C8B-B14F-4D97-AF65-F5344CB8AC3E}">
        <p14:creationId xmlns:p14="http://schemas.microsoft.com/office/powerpoint/2010/main" val="167157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Suppose the social committee in your church is planning a big picnic that will include food and games. What part would you like to have in the picnic? Choose which part you would feel most comfortable 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Picnic coordinator. </a:t>
            </a:r>
            <a:r>
              <a:rPr lang="en-US" sz="1200" kern="1200" dirty="0" smtClean="0">
                <a:solidFill>
                  <a:schemeClr val="tx1"/>
                </a:solidFill>
                <a:effectLst/>
                <a:latin typeface="+mn-lt"/>
                <a:ea typeface="+mn-ea"/>
                <a:cs typeface="+mn-cs"/>
              </a:rPr>
              <a:t>You are the one in charge. You organize everything, telling everyone what to do. You are responsible to see that all runs smoothly. You might even umpire one of the games.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Player in a game. </a:t>
            </a:r>
            <a:r>
              <a:rPr lang="en-US" sz="1200" kern="1200" dirty="0" smtClean="0">
                <a:solidFill>
                  <a:schemeClr val="tx1"/>
                </a:solidFill>
                <a:effectLst/>
                <a:latin typeface="+mn-lt"/>
                <a:ea typeface="+mn-ea"/>
                <a:cs typeface="+mn-cs"/>
              </a:rPr>
              <a:t>You want to be right in there with everyone else playing the game, whatever it is—softball, football, tug-of-war, soccer, or hockey. You like to hear the cheers of the crowd as you play the game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Food committee.</a:t>
            </a:r>
            <a:r>
              <a:rPr lang="en-US" sz="1200" kern="1200" dirty="0" smtClean="0">
                <a:solidFill>
                  <a:schemeClr val="tx1"/>
                </a:solidFill>
                <a:effectLst/>
                <a:latin typeface="+mn-lt"/>
                <a:ea typeface="+mn-ea"/>
                <a:cs typeface="+mn-cs"/>
              </a:rPr>
              <a:t> Or any other committee. You like to work behind the scenes, attending to all the details that help to make the picnic a success. You are pleased to prepare food, make posters, send out invitations, buy supplies, or plan a game the children could play.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Cheering section </a:t>
            </a:r>
            <a:r>
              <a:rPr lang="en-US" sz="1200" kern="1200" dirty="0" smtClean="0">
                <a:solidFill>
                  <a:schemeClr val="tx1"/>
                </a:solidFill>
                <a:effectLst/>
                <a:latin typeface="+mn-lt"/>
                <a:ea typeface="+mn-ea"/>
                <a:cs typeface="+mn-cs"/>
              </a:rPr>
              <a:t>- You bring your own mat or chair to sit on and are happy to sit on the side, watching the others work and play.  You are part of the cheering crowd, enjoying yourself as you sit back and relax.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7</a:t>
            </a:fld>
            <a:endParaRPr lang="en-US"/>
          </a:p>
        </p:txBody>
      </p:sp>
    </p:spTree>
    <p:extLst>
      <p:ext uri="{BB962C8B-B14F-4D97-AF65-F5344CB8AC3E}">
        <p14:creationId xmlns:p14="http://schemas.microsoft.com/office/powerpoint/2010/main" val="61626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WHICH TEMPERAMENT DESCRIBES YOU?</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chose picnic coordinator, you are likely to be a CHOLERIC personality. You like to get things done …. now!  You are energetic, dynamic, hardworking, disciplined and well organized. A sense of being in control of a situation is very important to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picked player, you probably have a more SANGUINE personality. You like people and action, and like to be noticed by others.  You like people to cheer you and laugh at your jokes.  Being around people gives you energy.  Having lots of friends is important to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chose the food committee, you are likely to be a MELANCHOLY personality. You are someone who enjoys attending to details. You want things done right and are happy to work in the background to make the program a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decided on the cheering section, you probably have a PHLEGMATIC temperament. You would rather be in the audience, sit back, relax, and enjoy the experience from the sidelines.  You are steady, dependable, and easy to get along with.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8</a:t>
            </a:fld>
            <a:endParaRPr lang="en-US"/>
          </a:p>
        </p:txBody>
      </p:sp>
    </p:spTree>
    <p:extLst>
      <p:ext uri="{BB962C8B-B14F-4D97-AF65-F5344CB8AC3E}">
        <p14:creationId xmlns:p14="http://schemas.microsoft.com/office/powerpoint/2010/main" val="150809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never taken a temperament test, contact your local mission, church pastor, or Women’s Ministries director. Someone there may be able to give you a test or tell you about a coming seminar or workshop where you can do this. This will help you understand yourself better and make you more understanding and patient with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also enjoy reading one of the many books about personality types.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710ED3-198A-EC4E-9182-C6824600F47D}" type="slidenum">
              <a:rPr lang="en-US" smtClean="0"/>
              <a:t>9</a:t>
            </a:fld>
            <a:endParaRPr lang="en-US"/>
          </a:p>
        </p:txBody>
      </p:sp>
    </p:spTree>
    <p:extLst>
      <p:ext uri="{BB962C8B-B14F-4D97-AF65-F5344CB8AC3E}">
        <p14:creationId xmlns:p14="http://schemas.microsoft.com/office/powerpoint/2010/main" val="168563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34F261-2A16-D54B-818C-FAE19D40925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150751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4F261-2A16-D54B-818C-FAE19D40925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183372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4F261-2A16-D54B-818C-FAE19D40925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8169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4F261-2A16-D54B-818C-FAE19D40925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84391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4F261-2A16-D54B-818C-FAE19D40925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172585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34F261-2A16-D54B-818C-FAE19D40925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37433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34F261-2A16-D54B-818C-FAE19D409250}"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154625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34F261-2A16-D54B-818C-FAE19D409250}"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123877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4F261-2A16-D54B-818C-FAE19D409250}"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29124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4F261-2A16-D54B-818C-FAE19D40925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91906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4F261-2A16-D54B-818C-FAE19D40925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A7F5A-B29C-B047-8424-6FA784EF689A}" type="slidenum">
              <a:rPr lang="en-US" smtClean="0"/>
              <a:t>‹#›</a:t>
            </a:fld>
            <a:endParaRPr lang="en-US"/>
          </a:p>
        </p:txBody>
      </p:sp>
    </p:spTree>
    <p:extLst>
      <p:ext uri="{BB962C8B-B14F-4D97-AF65-F5344CB8AC3E}">
        <p14:creationId xmlns:p14="http://schemas.microsoft.com/office/powerpoint/2010/main" val="2016880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4F261-2A16-D54B-818C-FAE19D409250}"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A7F5A-B29C-B047-8424-6FA784EF689A}" type="slidenum">
              <a:rPr lang="en-US" smtClean="0"/>
              <a:t>‹#›</a:t>
            </a:fld>
            <a:endParaRPr lang="en-US"/>
          </a:p>
        </p:txBody>
      </p:sp>
    </p:spTree>
    <p:extLst>
      <p:ext uri="{BB962C8B-B14F-4D97-AF65-F5344CB8AC3E}">
        <p14:creationId xmlns:p14="http://schemas.microsoft.com/office/powerpoint/2010/main" val="185918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876" y="3612995"/>
            <a:ext cx="634568" cy="443900"/>
          </a:xfrm>
          <a:prstGeom prst="rect">
            <a:avLst/>
          </a:prstGeom>
        </p:spPr>
      </p:pic>
    </p:spTree>
    <p:extLst>
      <p:ext uri="{BB962C8B-B14F-4D97-AF65-F5344CB8AC3E}">
        <p14:creationId xmlns:p14="http://schemas.microsoft.com/office/powerpoint/2010/main" val="66816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628650" y="1355726"/>
            <a:ext cx="7886700" cy="1325563"/>
          </a:xfrm>
        </p:spPr>
        <p:txBody>
          <a:bodyPr>
            <a:normAutofit/>
          </a:bodyPr>
          <a:lstStyle/>
          <a:p>
            <a:r>
              <a:rPr lang="en-US" sz="3600" b="1" dirty="0">
                <a:solidFill>
                  <a:schemeClr val="bg1"/>
                </a:solidFill>
                <a:latin typeface="+mn-lt"/>
              </a:rPr>
              <a:t>SUCCESS PRINCIPLE</a:t>
            </a:r>
            <a:endParaRPr lang="en-US" sz="3600" dirty="0">
              <a:solidFill>
                <a:schemeClr val="bg1"/>
              </a:solidFill>
              <a:latin typeface="+mn-lt"/>
            </a:endParaRPr>
          </a:p>
        </p:txBody>
      </p:sp>
      <p:sp>
        <p:nvSpPr>
          <p:cNvPr id="3" name="Content Placeholder 2"/>
          <p:cNvSpPr>
            <a:spLocks noGrp="1"/>
          </p:cNvSpPr>
          <p:nvPr>
            <p:ph idx="1"/>
          </p:nvPr>
        </p:nvSpPr>
        <p:spPr>
          <a:xfrm>
            <a:off x="628650" y="2740025"/>
            <a:ext cx="7886700" cy="4351338"/>
          </a:xfrm>
        </p:spPr>
        <p:txBody>
          <a:bodyPr>
            <a:normAutofit/>
          </a:bodyPr>
          <a:lstStyle/>
          <a:p>
            <a:pPr marL="0" indent="0" algn="ctr">
              <a:lnSpc>
                <a:spcPct val="100000"/>
              </a:lnSpc>
              <a:buNone/>
            </a:pPr>
            <a:r>
              <a:rPr lang="en-US" sz="3200" b="1" dirty="0" smtClean="0">
                <a:solidFill>
                  <a:srgbClr val="7030A0"/>
                </a:solidFill>
              </a:rPr>
              <a:t>The </a:t>
            </a:r>
            <a:r>
              <a:rPr lang="en-US" sz="3200" b="1" dirty="0">
                <a:solidFill>
                  <a:srgbClr val="7030A0"/>
                </a:solidFill>
              </a:rPr>
              <a:t>most successful way to facilitate change in others is with the ABC model</a:t>
            </a:r>
            <a:r>
              <a:rPr lang="en-US" sz="3200" b="1" dirty="0" smtClean="0">
                <a:solidFill>
                  <a:srgbClr val="7030A0"/>
                </a:solidFill>
              </a:rPr>
              <a:t>:</a:t>
            </a:r>
          </a:p>
          <a:p>
            <a:pPr marL="0" indent="0">
              <a:buNone/>
            </a:pPr>
            <a:endParaRPr lang="en-US" sz="1200" dirty="0"/>
          </a:p>
          <a:p>
            <a:pPr marL="0" indent="0" algn="ctr">
              <a:buNone/>
            </a:pPr>
            <a:r>
              <a:rPr lang="en-US" sz="3200" b="1" dirty="0"/>
              <a:t>A</a:t>
            </a:r>
            <a:r>
              <a:rPr lang="en-US" sz="3200" dirty="0"/>
              <a:t> - accept them </a:t>
            </a:r>
          </a:p>
          <a:p>
            <a:pPr marL="0" indent="0" algn="ctr">
              <a:buNone/>
            </a:pPr>
            <a:r>
              <a:rPr lang="en-US" sz="3200" b="1" dirty="0"/>
              <a:t>B</a:t>
            </a:r>
            <a:r>
              <a:rPr lang="en-US" sz="3200" dirty="0"/>
              <a:t> - believe in them</a:t>
            </a:r>
          </a:p>
          <a:p>
            <a:pPr marL="0" indent="0" algn="ctr">
              <a:buNone/>
            </a:pPr>
            <a:r>
              <a:rPr lang="en-US" sz="3200" b="1" dirty="0"/>
              <a:t>C</a:t>
            </a:r>
            <a:r>
              <a:rPr lang="en-US" sz="3200" dirty="0"/>
              <a:t> - commit them to God</a:t>
            </a:r>
          </a:p>
        </p:txBody>
      </p:sp>
    </p:spTree>
    <p:extLst>
      <p:ext uri="{BB962C8B-B14F-4D97-AF65-F5344CB8AC3E}">
        <p14:creationId xmlns:p14="http://schemas.microsoft.com/office/powerpoint/2010/main" val="157931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7071361"/>
          </a:xfrm>
          <a:prstGeom prst="rect">
            <a:avLst/>
          </a:prstGeom>
        </p:spPr>
      </p:pic>
      <p:sp>
        <p:nvSpPr>
          <p:cNvPr id="2" name="Title 1"/>
          <p:cNvSpPr>
            <a:spLocks noGrp="1"/>
          </p:cNvSpPr>
          <p:nvPr>
            <p:ph type="title"/>
          </p:nvPr>
        </p:nvSpPr>
        <p:spPr>
          <a:xfrm>
            <a:off x="527050" y="1330326"/>
            <a:ext cx="7886700" cy="1325563"/>
          </a:xfrm>
        </p:spPr>
        <p:txBody>
          <a:bodyPr>
            <a:normAutofit/>
          </a:bodyPr>
          <a:lstStyle/>
          <a:p>
            <a:pPr algn="ctr"/>
            <a:r>
              <a:rPr lang="en-US" sz="4000" b="1" dirty="0" smtClean="0">
                <a:solidFill>
                  <a:srgbClr val="7030A0"/>
                </a:solidFill>
                <a:latin typeface="+mn-lt"/>
              </a:rPr>
              <a:t>MY PRAYER FOR TODAY</a:t>
            </a:r>
            <a:endParaRPr lang="en-US" sz="4000" dirty="0">
              <a:solidFill>
                <a:srgbClr val="7030A0"/>
              </a:solidFill>
              <a:latin typeface="+mn-lt"/>
            </a:endParaRPr>
          </a:p>
        </p:txBody>
      </p:sp>
      <p:sp>
        <p:nvSpPr>
          <p:cNvPr id="3" name="Content Placeholder 2"/>
          <p:cNvSpPr>
            <a:spLocks noGrp="1"/>
          </p:cNvSpPr>
          <p:nvPr>
            <p:ph idx="1"/>
          </p:nvPr>
        </p:nvSpPr>
        <p:spPr>
          <a:xfrm>
            <a:off x="628650" y="2511425"/>
            <a:ext cx="7886700" cy="4351338"/>
          </a:xfrm>
        </p:spPr>
        <p:txBody>
          <a:bodyPr>
            <a:normAutofit lnSpcReduction="10000"/>
          </a:bodyPr>
          <a:lstStyle/>
          <a:p>
            <a:pPr marL="0" indent="0" algn="ctr">
              <a:lnSpc>
                <a:spcPct val="100000"/>
              </a:lnSpc>
              <a:buNone/>
            </a:pPr>
            <a:r>
              <a:rPr lang="en-US" dirty="0"/>
              <a:t>Dear, patient God, help me slow down, quiet my mind and heart, and listen to you and others.  Help me to accept others when they don’t agree with what I say or do and to be ready to hear their opinions and ideas. Forgive me for being anxious and angry when others do things differently than I would. Help me to understand that You have made us all unique and that is okay. Thank You for Your limitless patience with me. Bless me with patience and acceptance of others.</a:t>
            </a:r>
          </a:p>
        </p:txBody>
      </p:sp>
    </p:spTree>
    <p:extLst>
      <p:ext uri="{BB962C8B-B14F-4D97-AF65-F5344CB8AC3E}">
        <p14:creationId xmlns:p14="http://schemas.microsoft.com/office/powerpoint/2010/main" val="103297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379"/>
            <a:ext cx="9144000" cy="6823621"/>
          </a:xfrm>
        </p:spPr>
      </p:pic>
      <p:sp>
        <p:nvSpPr>
          <p:cNvPr id="2" name="Title 1"/>
          <p:cNvSpPr>
            <a:spLocks noGrp="1"/>
          </p:cNvSpPr>
          <p:nvPr>
            <p:ph type="title"/>
          </p:nvPr>
        </p:nvSpPr>
        <p:spPr>
          <a:xfrm>
            <a:off x="628650" y="4754246"/>
            <a:ext cx="7886700" cy="1325563"/>
          </a:xfrm>
        </p:spPr>
        <p:txBody>
          <a:bodyPr/>
          <a:lstStyle/>
          <a:p>
            <a:pPr algn="ctr"/>
            <a:r>
              <a:rPr lang="en-US" b="1" dirty="0">
                <a:solidFill>
                  <a:srgbClr val="D883FF"/>
                </a:solidFill>
                <a:latin typeface="+mn-lt"/>
              </a:rPr>
              <a:t>A </a:t>
            </a:r>
            <a:r>
              <a:rPr lang="en-US" b="1" i="1" dirty="0" smtClean="0">
                <a:solidFill>
                  <a:srgbClr val="D883FF"/>
                </a:solidFill>
                <a:latin typeface="Palatino Linotype" charset="0"/>
                <a:ea typeface="Palatino Linotype" charset="0"/>
                <a:cs typeface="Palatino Linotype" charset="0"/>
              </a:rPr>
              <a:t>Patient</a:t>
            </a:r>
            <a:r>
              <a:rPr lang="en-US" b="1" dirty="0" smtClean="0">
                <a:solidFill>
                  <a:srgbClr val="D883FF"/>
                </a:solidFill>
                <a:latin typeface="+mn-lt"/>
              </a:rPr>
              <a:t> Woman:</a:t>
            </a:r>
            <a:r>
              <a:rPr lang="en-US" b="1" dirty="0" smtClean="0">
                <a:solidFill>
                  <a:schemeClr val="bg1"/>
                </a:solidFill>
                <a:latin typeface="+mn-lt"/>
              </a:rPr>
              <a:t> </a:t>
            </a:r>
            <a:r>
              <a:rPr lang="en-US" sz="4000" b="1" i="1" dirty="0" smtClean="0">
                <a:solidFill>
                  <a:schemeClr val="bg1"/>
                </a:solidFill>
                <a:latin typeface="Palatino Linotype" charset="0"/>
                <a:ea typeface="Palatino Linotype" charset="0"/>
                <a:cs typeface="Palatino Linotype" charset="0"/>
              </a:rPr>
              <a:t>Lesson 10</a:t>
            </a:r>
            <a:endParaRPr lang="en-US" sz="40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154501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3" name="Content Placeholder 2"/>
          <p:cNvSpPr>
            <a:spLocks noGrp="1"/>
          </p:cNvSpPr>
          <p:nvPr>
            <p:ph idx="1"/>
          </p:nvPr>
        </p:nvSpPr>
        <p:spPr>
          <a:xfrm>
            <a:off x="537210" y="3014345"/>
            <a:ext cx="7886700" cy="3081655"/>
          </a:xfrm>
        </p:spPr>
        <p:txBody>
          <a:bodyPr>
            <a:noAutofit/>
          </a:bodyPr>
          <a:lstStyle/>
          <a:p>
            <a:pPr marL="0" indent="0" algn="ctr">
              <a:buNone/>
            </a:pPr>
            <a:r>
              <a:rPr lang="en-US" sz="3200" dirty="0"/>
              <a:t>“’Martha, Martha,’ the Lord answered, ‘you are worried and upset about many things, </a:t>
            </a:r>
          </a:p>
          <a:p>
            <a:pPr marL="0" indent="0" algn="ctr">
              <a:buNone/>
            </a:pPr>
            <a:r>
              <a:rPr lang="en-US" sz="3200" dirty="0"/>
              <a:t>but few things are needed—or indeed only one. </a:t>
            </a:r>
            <a:r>
              <a:rPr lang="en-US" sz="3200" dirty="0" smtClean="0"/>
              <a:t>Mary </a:t>
            </a:r>
            <a:r>
              <a:rPr lang="en-US" sz="3200" dirty="0"/>
              <a:t>has chosen what is better, and it will not be taken away from her.’” </a:t>
            </a:r>
          </a:p>
          <a:p>
            <a:pPr marL="0" indent="0" algn="ctr">
              <a:buNone/>
            </a:pPr>
            <a:r>
              <a:rPr lang="en-US" dirty="0"/>
              <a:t>Luke 10:41, 42</a:t>
            </a:r>
          </a:p>
        </p:txBody>
      </p:sp>
    </p:spTree>
    <p:extLst>
      <p:ext uri="{BB962C8B-B14F-4D97-AF65-F5344CB8AC3E}">
        <p14:creationId xmlns:p14="http://schemas.microsoft.com/office/powerpoint/2010/main" val="6338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3" name="Content Placeholder 2"/>
          <p:cNvSpPr>
            <a:spLocks noGrp="1"/>
          </p:cNvSpPr>
          <p:nvPr>
            <p:ph idx="1"/>
          </p:nvPr>
        </p:nvSpPr>
        <p:spPr>
          <a:xfrm>
            <a:off x="577850" y="2917825"/>
            <a:ext cx="7886700" cy="2949575"/>
          </a:xfrm>
        </p:spPr>
        <p:txBody>
          <a:bodyPr>
            <a:noAutofit/>
          </a:bodyPr>
          <a:lstStyle/>
          <a:p>
            <a:pPr marL="0" indent="0" algn="ctr">
              <a:lnSpc>
                <a:spcPct val="100000"/>
              </a:lnSpc>
              <a:buNone/>
            </a:pPr>
            <a:r>
              <a:rPr lang="en-US" sz="3200" dirty="0"/>
              <a:t>God created each of us as unique individuals. People’s temperaments and personalities differ widely. Reading about the different personality types can help us better understand ourselves and be more patient with those of different temperaments.</a:t>
            </a:r>
          </a:p>
        </p:txBody>
      </p:sp>
    </p:spTree>
    <p:extLst>
      <p:ext uri="{BB962C8B-B14F-4D97-AF65-F5344CB8AC3E}">
        <p14:creationId xmlns:p14="http://schemas.microsoft.com/office/powerpoint/2010/main" val="201501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450850" y="1330326"/>
            <a:ext cx="7886700" cy="1325563"/>
          </a:xfrm>
        </p:spPr>
        <p:txBody>
          <a:bodyPr>
            <a:normAutofit/>
          </a:bodyPr>
          <a:lstStyle/>
          <a:p>
            <a:r>
              <a:rPr lang="en-US" sz="4000" b="1" dirty="0">
                <a:solidFill>
                  <a:schemeClr val="bg1"/>
                </a:solidFill>
                <a:latin typeface="+mn-lt"/>
              </a:rPr>
              <a:t>ACCEPTING PEOPLE</a:t>
            </a:r>
            <a:endParaRPr lang="en-US" sz="4000" dirty="0">
              <a:solidFill>
                <a:schemeClr val="bg1"/>
              </a:solidFill>
              <a:latin typeface="+mn-lt"/>
            </a:endParaRPr>
          </a:p>
        </p:txBody>
      </p:sp>
      <p:sp>
        <p:nvSpPr>
          <p:cNvPr id="3" name="Content Placeholder 2"/>
          <p:cNvSpPr>
            <a:spLocks noGrp="1"/>
          </p:cNvSpPr>
          <p:nvPr>
            <p:ph idx="1"/>
          </p:nvPr>
        </p:nvSpPr>
        <p:spPr>
          <a:xfrm>
            <a:off x="552450" y="2994025"/>
            <a:ext cx="7886700" cy="3127375"/>
          </a:xfrm>
        </p:spPr>
        <p:txBody>
          <a:bodyPr>
            <a:normAutofit/>
          </a:bodyPr>
          <a:lstStyle/>
          <a:p>
            <a:pPr marL="0" indent="0" algn="ctr">
              <a:lnSpc>
                <a:spcPct val="100000"/>
              </a:lnSpc>
              <a:buNone/>
            </a:pPr>
            <a:r>
              <a:rPr lang="en-US" dirty="0"/>
              <a:t>When we realize that we are not responsible for the way other people are or behave, it takes a lot of pressure off.  It is liberating to realize that God created us as unique individuals, and we don’t have to conform to someone else’s ideas, but neither should we expect others to conform to ours </a:t>
            </a:r>
          </a:p>
        </p:txBody>
      </p:sp>
    </p:spTree>
    <p:extLst>
      <p:ext uri="{BB962C8B-B14F-4D97-AF65-F5344CB8AC3E}">
        <p14:creationId xmlns:p14="http://schemas.microsoft.com/office/powerpoint/2010/main" val="149030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768350" y="1609726"/>
            <a:ext cx="7886700" cy="1325563"/>
          </a:xfrm>
        </p:spPr>
        <p:txBody>
          <a:bodyPr>
            <a:normAutofit/>
          </a:bodyPr>
          <a:lstStyle/>
          <a:p>
            <a:pPr algn="ctr"/>
            <a:r>
              <a:rPr lang="en-US" sz="3600" b="1" dirty="0">
                <a:solidFill>
                  <a:schemeClr val="bg1"/>
                </a:solidFill>
                <a:latin typeface="+mn-lt"/>
              </a:rPr>
              <a:t>ACCEPT, </a:t>
            </a:r>
            <a:r>
              <a:rPr lang="en-US" sz="3600" b="1" dirty="0">
                <a:solidFill>
                  <a:srgbClr val="FFC000"/>
                </a:solidFill>
                <a:latin typeface="+mn-lt"/>
              </a:rPr>
              <a:t>BELIEVE</a:t>
            </a:r>
            <a:r>
              <a:rPr lang="en-US" sz="3600" b="1" dirty="0">
                <a:solidFill>
                  <a:schemeClr val="bg1"/>
                </a:solidFill>
                <a:latin typeface="+mn-lt"/>
              </a:rPr>
              <a:t>, </a:t>
            </a:r>
            <a:r>
              <a:rPr lang="en-US" sz="3600" b="1" dirty="0">
                <a:solidFill>
                  <a:srgbClr val="7030A0"/>
                </a:solidFill>
                <a:latin typeface="+mn-lt"/>
              </a:rPr>
              <a:t>COMMIT</a:t>
            </a:r>
            <a:r>
              <a:rPr lang="en-US" sz="3600" dirty="0">
                <a:solidFill>
                  <a:srgbClr val="7030A0"/>
                </a:solidFill>
                <a:latin typeface="+mn-lt"/>
              </a:rPr>
              <a:t/>
            </a:r>
            <a:br>
              <a:rPr lang="en-US" sz="3600" dirty="0">
                <a:solidFill>
                  <a:srgbClr val="7030A0"/>
                </a:solidFill>
                <a:latin typeface="+mn-lt"/>
              </a:rPr>
            </a:br>
            <a:r>
              <a:rPr lang="en-US" sz="3600" b="1" dirty="0">
                <a:solidFill>
                  <a:schemeClr val="bg1"/>
                </a:solidFill>
                <a:latin typeface="+mn-lt"/>
              </a:rPr>
              <a:t> </a:t>
            </a:r>
            <a:endParaRPr lang="en-US" sz="3600" dirty="0">
              <a:solidFill>
                <a:schemeClr val="bg1"/>
              </a:solidFill>
              <a:latin typeface="+mn-lt"/>
            </a:endParaRPr>
          </a:p>
        </p:txBody>
      </p:sp>
      <p:sp>
        <p:nvSpPr>
          <p:cNvPr id="3" name="Content Placeholder 2"/>
          <p:cNvSpPr>
            <a:spLocks noGrp="1"/>
          </p:cNvSpPr>
          <p:nvPr>
            <p:ph idx="1"/>
          </p:nvPr>
        </p:nvSpPr>
        <p:spPr>
          <a:xfrm>
            <a:off x="628650" y="2765425"/>
            <a:ext cx="7886700" cy="3508375"/>
          </a:xfrm>
        </p:spPr>
        <p:txBody>
          <a:bodyPr/>
          <a:lstStyle/>
          <a:p>
            <a:pPr>
              <a:lnSpc>
                <a:spcPct val="100000"/>
              </a:lnSpc>
            </a:pPr>
            <a:r>
              <a:rPr lang="en-US" dirty="0"/>
              <a:t>Jesus </a:t>
            </a:r>
            <a:r>
              <a:rPr lang="en-US" i="1" dirty="0"/>
              <a:t>accepted</a:t>
            </a:r>
            <a:r>
              <a:rPr lang="en-US" dirty="0"/>
              <a:t> Mary just as she was, with her weaknesses and her strengths. He loved her completely</a:t>
            </a:r>
            <a:r>
              <a:rPr lang="en-US" dirty="0" smtClean="0"/>
              <a:t>.</a:t>
            </a:r>
            <a:endParaRPr lang="en-US" dirty="0"/>
          </a:p>
          <a:p>
            <a:pPr>
              <a:lnSpc>
                <a:spcPct val="100000"/>
              </a:lnSpc>
            </a:pPr>
            <a:r>
              <a:rPr lang="en-US" dirty="0"/>
              <a:t>Jesus </a:t>
            </a:r>
            <a:r>
              <a:rPr lang="en-US" i="1" dirty="0"/>
              <a:t>believed</a:t>
            </a:r>
            <a:r>
              <a:rPr lang="en-US" dirty="0"/>
              <a:t> in Mary and could see the hope and beauty inside her. He was positive</a:t>
            </a:r>
            <a:r>
              <a:rPr lang="en-US" dirty="0" smtClean="0"/>
              <a:t>.</a:t>
            </a:r>
            <a:endParaRPr lang="en-US" dirty="0"/>
          </a:p>
          <a:p>
            <a:pPr>
              <a:lnSpc>
                <a:spcPct val="100000"/>
              </a:lnSpc>
            </a:pPr>
            <a:r>
              <a:rPr lang="en-US" dirty="0"/>
              <a:t>Jesus </a:t>
            </a:r>
            <a:r>
              <a:rPr lang="en-US" i="1" dirty="0"/>
              <a:t>committed</a:t>
            </a:r>
            <a:r>
              <a:rPr lang="en-US" dirty="0"/>
              <a:t> her to God. Jesus lifted her from despair and ruin. He prayed for her.</a:t>
            </a:r>
          </a:p>
        </p:txBody>
      </p:sp>
    </p:spTree>
    <p:extLst>
      <p:ext uri="{BB962C8B-B14F-4D97-AF65-F5344CB8AC3E}">
        <p14:creationId xmlns:p14="http://schemas.microsoft.com/office/powerpoint/2010/main" val="20703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654050" y="1381126"/>
            <a:ext cx="7886700" cy="1325563"/>
          </a:xfrm>
        </p:spPr>
        <p:txBody>
          <a:bodyPr>
            <a:normAutofit/>
          </a:bodyPr>
          <a:lstStyle/>
          <a:p>
            <a:r>
              <a:rPr lang="en-US" sz="4000" b="1" dirty="0" smtClean="0">
                <a:solidFill>
                  <a:schemeClr val="bg1"/>
                </a:solidFill>
                <a:latin typeface="+mn-lt"/>
              </a:rPr>
              <a:t>RATE YOURSELF</a:t>
            </a:r>
            <a:endParaRPr lang="en-US" sz="4000" b="1" dirty="0">
              <a:solidFill>
                <a:schemeClr val="bg1"/>
              </a:solidFill>
              <a:latin typeface="+mn-lt"/>
            </a:endParaRPr>
          </a:p>
        </p:txBody>
      </p:sp>
      <p:sp>
        <p:nvSpPr>
          <p:cNvPr id="3" name="Content Placeholder 2"/>
          <p:cNvSpPr>
            <a:spLocks noGrp="1"/>
          </p:cNvSpPr>
          <p:nvPr>
            <p:ph idx="1"/>
          </p:nvPr>
        </p:nvSpPr>
        <p:spPr>
          <a:xfrm>
            <a:off x="273050" y="3222625"/>
            <a:ext cx="8566150" cy="3305175"/>
          </a:xfrm>
        </p:spPr>
        <p:txBody>
          <a:bodyPr>
            <a:normAutofit/>
          </a:bodyPr>
          <a:lstStyle/>
          <a:p>
            <a:pPr marL="0" indent="0" algn="ctr">
              <a:buNone/>
            </a:pPr>
            <a:r>
              <a:rPr lang="en-US" sz="3200" dirty="0"/>
              <a:t>Suppose the social committee in your church is planning a big picnic that will include food and games. What part would you like to have in the picnic? Choose which part you would feel most comfortable in.</a:t>
            </a:r>
          </a:p>
          <a:p>
            <a:pPr marL="0" indent="0" algn="ctr">
              <a:buNone/>
            </a:pPr>
            <a:r>
              <a:rPr lang="en-US" sz="3200" dirty="0"/>
              <a:t> </a:t>
            </a:r>
          </a:p>
        </p:txBody>
      </p:sp>
    </p:spTree>
    <p:extLst>
      <p:ext uri="{BB962C8B-B14F-4D97-AF65-F5344CB8AC3E}">
        <p14:creationId xmlns:p14="http://schemas.microsoft.com/office/powerpoint/2010/main" val="103127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755650" y="1355726"/>
            <a:ext cx="7886700" cy="1325563"/>
          </a:xfrm>
        </p:spPr>
        <p:txBody>
          <a:bodyPr>
            <a:noAutofit/>
          </a:bodyPr>
          <a:lstStyle/>
          <a:p>
            <a:r>
              <a:rPr lang="en-US" sz="3600" b="1">
                <a:solidFill>
                  <a:schemeClr val="bg1"/>
                </a:solidFill>
                <a:latin typeface="+mn-lt"/>
              </a:rPr>
              <a:t>WHICH TEMPERAMENT </a:t>
            </a:r>
            <a:r>
              <a:rPr lang="en-US" sz="3600" b="1" smtClean="0">
                <a:solidFill>
                  <a:schemeClr val="bg1"/>
                </a:solidFill>
                <a:latin typeface="+mn-lt"/>
              </a:rPr>
              <a:t/>
            </a:r>
            <a:br>
              <a:rPr lang="en-US" sz="3600" b="1" smtClean="0">
                <a:solidFill>
                  <a:schemeClr val="bg1"/>
                </a:solidFill>
                <a:latin typeface="+mn-lt"/>
              </a:rPr>
            </a:br>
            <a:r>
              <a:rPr lang="en-US" sz="3600" b="1" smtClean="0">
                <a:solidFill>
                  <a:schemeClr val="bg1"/>
                </a:solidFill>
                <a:latin typeface="+mn-lt"/>
              </a:rPr>
              <a:t>DESCRIBES </a:t>
            </a:r>
            <a:r>
              <a:rPr lang="en-US" sz="3600" b="1">
                <a:solidFill>
                  <a:schemeClr val="bg1"/>
                </a:solidFill>
                <a:latin typeface="+mn-lt"/>
              </a:rPr>
              <a:t>YOU?</a:t>
            </a:r>
            <a:br>
              <a:rPr lang="en-US" sz="3600" b="1">
                <a:solidFill>
                  <a:schemeClr val="bg1"/>
                </a:solidFill>
                <a:latin typeface="+mn-lt"/>
              </a:rPr>
            </a:br>
            <a:r>
              <a:rPr lang="en-US" sz="3600" b="1">
                <a:solidFill>
                  <a:schemeClr val="bg1"/>
                </a:solidFill>
                <a:latin typeface="+mn-lt"/>
              </a:rPr>
              <a:t> </a:t>
            </a:r>
            <a:endParaRPr lang="en-US" sz="3600" b="1" dirty="0">
              <a:solidFill>
                <a:schemeClr val="bg1"/>
              </a:solidFill>
              <a:latin typeface="+mn-lt"/>
            </a:endParaRPr>
          </a:p>
        </p:txBody>
      </p:sp>
      <p:sp>
        <p:nvSpPr>
          <p:cNvPr id="3" name="Content Placeholder 2"/>
          <p:cNvSpPr>
            <a:spLocks noGrp="1"/>
          </p:cNvSpPr>
          <p:nvPr>
            <p:ph idx="1"/>
          </p:nvPr>
        </p:nvSpPr>
        <p:spPr>
          <a:xfrm>
            <a:off x="628650" y="2994025"/>
            <a:ext cx="7296150" cy="2644775"/>
          </a:xfrm>
        </p:spPr>
        <p:txBody>
          <a:bodyPr>
            <a:noAutofit/>
          </a:bodyPr>
          <a:lstStyle/>
          <a:p>
            <a:r>
              <a:rPr lang="en-US" sz="3200" smtClean="0"/>
              <a:t>If </a:t>
            </a:r>
            <a:r>
              <a:rPr lang="en-US" sz="3200" dirty="0"/>
              <a:t>you picked player, you probably have a more SANGUINE personality. You like people and action, and like to be noticed by others.  You like people to cheer you and laugh at your jokes.  Being around people gives you energy.  Having lots of friends is important to you.</a:t>
            </a:r>
          </a:p>
        </p:txBody>
      </p:sp>
    </p:spTree>
    <p:extLst>
      <p:ext uri="{BB962C8B-B14F-4D97-AF65-F5344CB8AC3E}">
        <p14:creationId xmlns:p14="http://schemas.microsoft.com/office/powerpoint/2010/main" val="112486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2830"/>
          </a:xfrm>
          <a:prstGeom prst="rect">
            <a:avLst/>
          </a:prstGeom>
        </p:spPr>
      </p:pic>
      <p:sp>
        <p:nvSpPr>
          <p:cNvPr id="2" name="Title 1"/>
          <p:cNvSpPr>
            <a:spLocks noGrp="1"/>
          </p:cNvSpPr>
          <p:nvPr>
            <p:ph type="title"/>
          </p:nvPr>
        </p:nvSpPr>
        <p:spPr>
          <a:xfrm>
            <a:off x="-692150" y="1101726"/>
            <a:ext cx="7886700" cy="1325563"/>
          </a:xfrm>
        </p:spPr>
        <p:txBody>
          <a:bodyPr>
            <a:normAutofit/>
          </a:bodyPr>
          <a:lstStyle/>
          <a:p>
            <a:pPr algn="ctr"/>
            <a:r>
              <a:rPr lang="en-US" sz="3600" b="1" dirty="0">
                <a:solidFill>
                  <a:schemeClr val="bg1"/>
                </a:solidFill>
                <a:latin typeface="+mn-lt"/>
              </a:rPr>
              <a:t>PERSONAL </a:t>
            </a:r>
            <a:r>
              <a:rPr lang="en-US" sz="3600" b="1">
                <a:solidFill>
                  <a:schemeClr val="bg1"/>
                </a:solidFill>
                <a:latin typeface="+mn-lt"/>
              </a:rPr>
              <a:t>GROWTH </a:t>
            </a:r>
            <a:r>
              <a:rPr lang="en-US" sz="3600" b="1" smtClean="0">
                <a:solidFill>
                  <a:schemeClr val="bg1"/>
                </a:solidFill>
                <a:latin typeface="+mn-lt"/>
              </a:rPr>
              <a:t/>
            </a:r>
            <a:br>
              <a:rPr lang="en-US" sz="3600" b="1" smtClean="0">
                <a:solidFill>
                  <a:schemeClr val="bg1"/>
                </a:solidFill>
                <a:latin typeface="+mn-lt"/>
              </a:rPr>
            </a:br>
            <a:r>
              <a:rPr lang="en-US" sz="3600" b="1" smtClean="0">
                <a:solidFill>
                  <a:schemeClr val="bg1"/>
                </a:solidFill>
                <a:latin typeface="+mn-lt"/>
              </a:rPr>
              <a:t>EXERCISES</a:t>
            </a:r>
            <a:endParaRPr lang="en-US" sz="3600" dirty="0">
              <a:solidFill>
                <a:schemeClr val="bg1"/>
              </a:solidFill>
              <a:latin typeface="+mn-lt"/>
            </a:endParaRPr>
          </a:p>
        </p:txBody>
      </p:sp>
      <p:sp>
        <p:nvSpPr>
          <p:cNvPr id="3" name="Content Placeholder 2"/>
          <p:cNvSpPr>
            <a:spLocks noGrp="1"/>
          </p:cNvSpPr>
          <p:nvPr>
            <p:ph idx="1"/>
          </p:nvPr>
        </p:nvSpPr>
        <p:spPr>
          <a:xfrm>
            <a:off x="628650" y="2841625"/>
            <a:ext cx="7886700" cy="3152775"/>
          </a:xfrm>
        </p:spPr>
        <p:txBody>
          <a:bodyPr>
            <a:normAutofit/>
          </a:bodyPr>
          <a:lstStyle/>
          <a:p>
            <a:pPr marL="0" indent="0" algn="ctr">
              <a:lnSpc>
                <a:spcPct val="100000"/>
              </a:lnSpc>
              <a:buNone/>
            </a:pPr>
            <a:r>
              <a:rPr lang="en-US" sz="3200" dirty="0"/>
              <a:t>If you have never taken a temperament test, contact your local mission, church pastor, or Women’s Ministries director. Someone there may be able to give you a test or tell you about a coming seminar or workshop where you can do this.</a:t>
            </a:r>
          </a:p>
        </p:txBody>
      </p:sp>
    </p:spTree>
    <p:extLst>
      <p:ext uri="{BB962C8B-B14F-4D97-AF65-F5344CB8AC3E}">
        <p14:creationId xmlns:p14="http://schemas.microsoft.com/office/powerpoint/2010/main" val="17949654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638</Words>
  <Application>Microsoft Macintosh PowerPoint</Application>
  <PresentationFormat>On-screen Show (4:3)</PresentationFormat>
  <Paragraphs>111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Palatino Linotype</vt:lpstr>
      <vt:lpstr>Arial</vt:lpstr>
      <vt:lpstr>Office Theme</vt:lpstr>
      <vt:lpstr>PowerPoint Presentation</vt:lpstr>
      <vt:lpstr>A Patient Woman: Lesson 10</vt:lpstr>
      <vt:lpstr>PowerPoint Presentation</vt:lpstr>
      <vt:lpstr>PowerPoint Presentation</vt:lpstr>
      <vt:lpstr>ACCEPTING PEOPLE</vt:lpstr>
      <vt:lpstr>ACCEPT, BELIEVE, COMMIT  </vt:lpstr>
      <vt:lpstr>RATE YOURSELF</vt:lpstr>
      <vt:lpstr>WHICH TEMPERAMENT  DESCRIBES YOU?  </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9</cp:revision>
  <dcterms:created xsi:type="dcterms:W3CDTF">2016-03-02T14:41:27Z</dcterms:created>
  <dcterms:modified xsi:type="dcterms:W3CDTF">2016-03-04T21:37:31Z</dcterms:modified>
</cp:coreProperties>
</file>